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CA2B8D-907C-444C-9034-86CE99F98475}" type="datetimeFigureOut">
              <a:rPr lang="en-US" smtClean="0"/>
              <a:pPr/>
              <a:t>11/16/2017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FEAD8-D016-4D5C-9B47-1B50C8BB04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4FEAD8-D016-4D5C-9B47-1B50C8BB049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192FD-717C-4AE5-B594-770DF1AB2B2E}"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28F5D-4369-4E6A-92B4-B48363A38D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192FD-717C-4AE5-B594-770DF1AB2B2E}" type="datetimeFigureOut">
              <a:rPr lang="en-US" smtClean="0"/>
              <a:pPr/>
              <a:t>11/16/2017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28F5D-4369-4E6A-92B4-B48363A38D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b="1" dirty="0" smtClean="0">
                <a:effectLst>
                  <a:outerShdw blurRad="38100" dist="38100" dir="2700000" algn="tl">
                    <a:srgbClr val="000000">
                      <a:alpha val="43137"/>
                    </a:srgbClr>
                  </a:outerShdw>
                </a:effectLst>
              </a:rPr>
              <a:t>Lesson 8 Week 8</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95400" y="2590800"/>
            <a:ext cx="7010400" cy="1752600"/>
          </a:xfrm>
        </p:spPr>
        <p:txBody>
          <a:bodyPr>
            <a:normAutofit fontScale="62500" lnSpcReduction="20000"/>
          </a:bodyPr>
          <a:lstStyle/>
          <a:p>
            <a:r>
              <a:rPr lang="en-US" sz="7000" b="1" dirty="0">
                <a:solidFill>
                  <a:schemeClr val="tx1"/>
                </a:solidFill>
                <a:effectLst>
                  <a:outerShdw blurRad="38100" dist="38100" dir="2700000" algn="tl">
                    <a:srgbClr val="000000">
                      <a:alpha val="43137"/>
                    </a:srgbClr>
                  </a:outerShdw>
                </a:effectLst>
              </a:rPr>
              <a:t>Designing </a:t>
            </a:r>
            <a:r>
              <a:rPr lang="en-US" sz="7000" b="1" dirty="0" smtClean="0">
                <a:solidFill>
                  <a:schemeClr val="tx1"/>
                </a:solidFill>
                <a:effectLst>
                  <a:outerShdw blurRad="38100" dist="38100" dir="2700000" algn="tl">
                    <a:srgbClr val="000000">
                      <a:alpha val="43137"/>
                    </a:srgbClr>
                  </a:outerShdw>
                </a:effectLst>
              </a:rPr>
              <a:t>Forms</a:t>
            </a:r>
          </a:p>
          <a:p>
            <a:pPr algn="l"/>
            <a:r>
              <a:rPr lang="en-US" sz="4400" b="1" dirty="0" smtClean="0">
                <a:solidFill>
                  <a:schemeClr val="tx1"/>
                </a:solidFill>
              </a:rPr>
              <a:t>Biblical Relationship</a:t>
            </a:r>
          </a:p>
          <a:p>
            <a:pPr algn="l"/>
            <a:r>
              <a:rPr lang="en-US" sz="4400" b="1" dirty="0">
                <a:solidFill>
                  <a:schemeClr val="tx1"/>
                </a:solidFill>
              </a:rPr>
              <a:t> </a:t>
            </a:r>
            <a:r>
              <a:rPr lang="en-US" sz="4400" b="1" dirty="0" smtClean="0">
                <a:solidFill>
                  <a:schemeClr val="tx1"/>
                </a:solidFill>
              </a:rPr>
              <a:t>The Creation of Heaven &amp; Earth Gen. 1:31</a:t>
            </a:r>
            <a:endParaRPr lang="en-US" sz="4400" dirty="0">
              <a:solidFill>
                <a:schemeClr val="tx1"/>
              </a:solidFill>
            </a:endParaRPr>
          </a:p>
          <a:p>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Creating Text Controls</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algn="just"/>
            <a:r>
              <a:rPr lang="en-US" dirty="0"/>
              <a:t>Text controls enable you to gather information from a user in small quantities. This control type creates a single-line text input field in which users can type information, such as their name or a search term.</a:t>
            </a:r>
          </a:p>
          <a:p>
            <a:r>
              <a:rPr lang="en-US" dirty="0"/>
              <a:t>To create a text input field, create an input element and choose text as the value for the type attribute. </a:t>
            </a:r>
          </a:p>
          <a:p>
            <a:r>
              <a:rPr lang="en-US" dirty="0"/>
              <a:t>&lt;p&gt;Enter your pet’s name: &lt;input type=”text” name=”</a:t>
            </a:r>
            <a:r>
              <a:rPr lang="en-US" dirty="0" err="1"/>
              <a:t>petname</a:t>
            </a:r>
            <a:r>
              <a:rPr lang="en-US" dirty="0"/>
              <a:t>” /&gt;&lt;/p</a:t>
            </a:r>
            <a:r>
              <a:rPr lang="en-US" dirty="0" smtClean="0"/>
              <a:t>&gt;</a:t>
            </a:r>
          </a:p>
          <a:p>
            <a:r>
              <a:rPr lang="en-US" dirty="0"/>
              <a:t>You can modify the appearance of text controls by using the size attribute. Entering a number </a:t>
            </a:r>
            <a:r>
              <a:rPr lang="en-US" dirty="0" smtClean="0"/>
              <a:t>which enlarges the </a:t>
            </a:r>
            <a:r>
              <a:rPr lang="en-US" dirty="0"/>
              <a:t>width of the text control in characters:</a:t>
            </a:r>
          </a:p>
          <a:p>
            <a:r>
              <a:rPr lang="en-US" b="1" dirty="0"/>
              <a:t>&lt;input type=”text” name=”</a:t>
            </a:r>
            <a:r>
              <a:rPr lang="en-US" b="1" dirty="0" err="1"/>
              <a:t>petname</a:t>
            </a:r>
            <a:r>
              <a:rPr lang="en-US" b="1" dirty="0"/>
              <a:t>” size=”15” /&gt;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Maximum length of characters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609600"/>
            <a:ext cx="8229600" cy="6096000"/>
          </a:xfrm>
        </p:spPr>
        <p:txBody>
          <a:bodyPr>
            <a:normAutofit fontScale="85000" lnSpcReduction="10000"/>
          </a:bodyPr>
          <a:lstStyle/>
          <a:p>
            <a:r>
              <a:rPr lang="en-US" dirty="0"/>
              <a:t>To limit the number of characters a user can enter, add the </a:t>
            </a:r>
            <a:r>
              <a:rPr lang="en-US" dirty="0" err="1"/>
              <a:t>maxlength</a:t>
            </a:r>
            <a:r>
              <a:rPr lang="en-US" dirty="0"/>
              <a:t> attribute to the text control.</a:t>
            </a:r>
          </a:p>
          <a:p>
            <a:r>
              <a:rPr lang="en-US" b="1" dirty="0" smtClean="0"/>
              <a:t>Using </a:t>
            </a:r>
            <a:r>
              <a:rPr lang="en-US" b="1" dirty="0"/>
              <a:t>default value</a:t>
            </a:r>
            <a:endParaRPr lang="en-US" dirty="0"/>
          </a:p>
          <a:p>
            <a:r>
              <a:rPr lang="en-US" dirty="0"/>
              <a:t>&lt;input type=”text” name=”</a:t>
            </a:r>
            <a:r>
              <a:rPr lang="en-US" dirty="0" err="1"/>
              <a:t>petname</a:t>
            </a:r>
            <a:r>
              <a:rPr lang="en-US" dirty="0"/>
              <a:t>” size=”15” </a:t>
            </a:r>
            <a:r>
              <a:rPr lang="en-US" dirty="0" err="1"/>
              <a:t>maxlength</a:t>
            </a:r>
            <a:r>
              <a:rPr lang="en-US" dirty="0"/>
              <a:t>=”15” value=”Enter Pet Name” /&gt;</a:t>
            </a:r>
          </a:p>
          <a:p>
            <a:r>
              <a:rPr lang="en-US" dirty="0"/>
              <a:t>In this case, Enter Pet Name appears in the field when the form is rendered in the Web browser. It remains there until the user modifies it</a:t>
            </a:r>
            <a:r>
              <a:rPr lang="en-US" dirty="0" smtClean="0"/>
              <a:t>.</a:t>
            </a:r>
            <a:r>
              <a:rPr lang="en-US" dirty="0"/>
              <a:t> </a:t>
            </a:r>
          </a:p>
          <a:p>
            <a:pPr>
              <a:buNone/>
            </a:pPr>
            <a:r>
              <a:rPr lang="en-US" b="1" dirty="0"/>
              <a:t>Creating Password Controls</a:t>
            </a:r>
            <a:endParaRPr lang="en-US" dirty="0"/>
          </a:p>
          <a:p>
            <a:pPr>
              <a:buNone/>
            </a:pPr>
            <a:r>
              <a:rPr lang="en-US" dirty="0" smtClean="0"/>
              <a:t>The </a:t>
            </a:r>
            <a:r>
              <a:rPr lang="en-US" dirty="0"/>
              <a:t>password and text field types are identical in every </a:t>
            </a:r>
            <a:endParaRPr lang="en-US" dirty="0" smtClean="0"/>
          </a:p>
          <a:p>
            <a:pPr>
              <a:buNone/>
            </a:pPr>
            <a:r>
              <a:rPr lang="en-US" dirty="0" smtClean="0"/>
              <a:t>way </a:t>
            </a:r>
            <a:r>
              <a:rPr lang="en-US" dirty="0"/>
              <a:t>except that the data entered in a password field is </a:t>
            </a:r>
            <a:endParaRPr lang="en-US" dirty="0" smtClean="0"/>
          </a:p>
          <a:p>
            <a:pPr>
              <a:buNone/>
            </a:pPr>
            <a:r>
              <a:rPr lang="en-US" dirty="0" smtClean="0"/>
              <a:t>Indicated password. </a:t>
            </a:r>
          </a:p>
          <a:p>
            <a:pPr>
              <a:buNone/>
            </a:pPr>
            <a:r>
              <a:rPr lang="en-US" dirty="0"/>
              <a:t>&lt;input type=”password” name=”</a:t>
            </a:r>
            <a:r>
              <a:rPr lang="en-US" dirty="0" err="1"/>
              <a:t>userpassword</a:t>
            </a:r>
            <a:r>
              <a:rPr lang="en-US" dirty="0"/>
              <a:t>” size=”8” </a:t>
            </a:r>
            <a:r>
              <a:rPr lang="en-US" dirty="0" err="1"/>
              <a:t>maxlength</a:t>
            </a:r>
            <a:r>
              <a:rPr lang="en-US" dirty="0"/>
              <a:t>=”8” /&gt;&lt;/p&gt;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b="1" dirty="0" smtClean="0">
                <a:effectLst>
                  <a:outerShdw blurRad="38100" dist="38100" dir="2700000" algn="tl">
                    <a:srgbClr val="000000">
                      <a:alpha val="43137"/>
                    </a:srgbClr>
                  </a:outerShdw>
                </a:effectLst>
              </a:rPr>
              <a:t>Creating Submit &amp; Reset Buttons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b="1" dirty="0"/>
              <a:t>Creating Submit Buttons</a:t>
            </a:r>
            <a:endParaRPr lang="en-US" dirty="0"/>
          </a:p>
          <a:p>
            <a:pPr algn="just"/>
            <a:r>
              <a:rPr lang="en-US" dirty="0"/>
              <a:t> Submit buttons are used to indicate that the user is finished filling out the form. </a:t>
            </a:r>
          </a:p>
          <a:p>
            <a:pPr algn="just"/>
            <a:r>
              <a:rPr lang="en-US" dirty="0"/>
              <a:t>&lt;input type=”submit” value=”Send Form Data” </a:t>
            </a:r>
            <a:r>
              <a:rPr lang="en-US" dirty="0" smtClean="0"/>
              <a:t>/&gt;</a:t>
            </a:r>
          </a:p>
          <a:p>
            <a:pPr algn="just">
              <a:buNone/>
            </a:pPr>
            <a:r>
              <a:rPr lang="en-US" b="1" dirty="0"/>
              <a:t>Creating Reset Buttons</a:t>
            </a:r>
            <a:endParaRPr lang="en-US" dirty="0"/>
          </a:p>
          <a:p>
            <a:pPr algn="just"/>
            <a:r>
              <a:rPr lang="en-US" dirty="0" smtClean="0"/>
              <a:t>Reset </a:t>
            </a:r>
            <a:r>
              <a:rPr lang="en-US" dirty="0"/>
              <a:t>buttons set all the form controls to their default values. </a:t>
            </a:r>
          </a:p>
          <a:p>
            <a:pPr algn="just"/>
            <a:r>
              <a:rPr lang="en-US" dirty="0" smtClean="0"/>
              <a:t>&lt;</a:t>
            </a:r>
            <a:r>
              <a:rPr lang="en-US" dirty="0"/>
              <a:t>input type=”reset” value=”Clear Form” /&gt;</a:t>
            </a:r>
          </a:p>
          <a:p>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Autofit/>
          </a:bodyPr>
          <a:lstStyle/>
          <a:p>
            <a:pPr>
              <a:buNone/>
            </a:pPr>
            <a:r>
              <a:rPr lang="en-US" sz="2000" b="1" dirty="0" smtClean="0"/>
              <a:t>	</a:t>
            </a:r>
            <a:r>
              <a:rPr lang="en-US" b="1" dirty="0" smtClean="0">
                <a:effectLst>
                  <a:outerShdw blurRad="38100" dist="38100" dir="2700000" algn="tl">
                    <a:srgbClr val="000000">
                      <a:alpha val="43137"/>
                    </a:srgbClr>
                  </a:outerShdw>
                </a:effectLst>
              </a:rPr>
              <a:t>Creating </a:t>
            </a:r>
            <a:r>
              <a:rPr lang="en-US" b="1" dirty="0">
                <a:effectLst>
                  <a:outerShdw blurRad="38100" dist="38100" dir="2700000" algn="tl">
                    <a:srgbClr val="000000">
                      <a:alpha val="43137"/>
                    </a:srgbClr>
                  </a:outerShdw>
                </a:effectLst>
              </a:rPr>
              <a:t>Check Box Controls</a:t>
            </a:r>
            <a:endParaRPr lang="en-US" dirty="0">
              <a:effectLst>
                <a:outerShdw blurRad="38100" dist="38100" dir="2700000" algn="tl">
                  <a:srgbClr val="000000">
                    <a:alpha val="43137"/>
                  </a:srgbClr>
                </a:outerShdw>
              </a:effectLst>
            </a:endParaRPr>
          </a:p>
          <a:p>
            <a:r>
              <a:rPr lang="en-US" sz="2000" dirty="0"/>
              <a:t> </a:t>
            </a:r>
            <a:r>
              <a:rPr lang="en-US" sz="2400" dirty="0"/>
              <a:t>Check boxes are fields that can be set to two states: on and off . To create a check box, set the input tag’s type attribute to checkbox. The name attribute is also required, as shown in the following example:</a:t>
            </a:r>
          </a:p>
          <a:p>
            <a:r>
              <a:rPr lang="en-US" sz="2400" dirty="0"/>
              <a:t>&lt;p&gt;Check to receive SPAM email &lt;input type=”checkbox” name=”spam” /&gt;&lt;/p</a:t>
            </a:r>
            <a:r>
              <a:rPr lang="en-US" sz="2400" dirty="0" smtClean="0"/>
              <a:t>&gt;</a:t>
            </a:r>
            <a:r>
              <a:rPr lang="en-US" sz="2400" dirty="0"/>
              <a:t> </a:t>
            </a:r>
          </a:p>
          <a:p>
            <a:r>
              <a:rPr lang="en-US" sz="2400" dirty="0"/>
              <a:t>To display the check box as checked, include the checked attribute, as follows:</a:t>
            </a:r>
          </a:p>
          <a:p>
            <a:r>
              <a:rPr lang="en-US" sz="2400" dirty="0"/>
              <a:t>&lt;input type=”checkbox” name=”year” checked=”checked” </a:t>
            </a:r>
            <a:r>
              <a:rPr lang="en-US" sz="2400" dirty="0" smtClean="0"/>
              <a:t>/&gt;</a:t>
            </a:r>
          </a:p>
          <a:p>
            <a:pPr>
              <a:buNone/>
            </a:pPr>
            <a:r>
              <a:rPr lang="en-US" sz="2400" b="1" dirty="0" smtClean="0"/>
              <a:t>      Practical work</a:t>
            </a:r>
            <a:endParaRPr lang="en-US" sz="2400" b="1" dirty="0"/>
          </a:p>
          <a:p>
            <a:pPr algn="just"/>
            <a:r>
              <a:rPr lang="en-US" sz="2400" dirty="0" smtClean="0"/>
              <a:t> </a:t>
            </a:r>
            <a:r>
              <a:rPr lang="en-US" sz="2400" dirty="0"/>
              <a:t>&lt;p&gt;Check all symptoms that you are experiencing:&lt;</a:t>
            </a:r>
            <a:r>
              <a:rPr lang="en-US" sz="2400" dirty="0" err="1"/>
              <a:t>br</a:t>
            </a:r>
            <a:r>
              <a:rPr lang="en-US" sz="2400" dirty="0"/>
              <a:t> /&gt; </a:t>
            </a:r>
            <a:r>
              <a:rPr lang="en-US" sz="2400" dirty="0" smtClean="0"/>
              <a:t>&lt;input </a:t>
            </a:r>
            <a:r>
              <a:rPr lang="en-US" sz="2400" dirty="0"/>
              <a:t>type=”checkbox” name=”symptoms” value=”nausea” /&gt; </a:t>
            </a:r>
            <a:r>
              <a:rPr lang="en-US" sz="2400" dirty="0" smtClean="0"/>
              <a:t>Nausea</a:t>
            </a:r>
          </a:p>
          <a:p>
            <a:pPr algn="just"/>
            <a:r>
              <a:rPr lang="en-US" sz="2400" dirty="0" smtClean="0"/>
              <a:t>&lt;</a:t>
            </a:r>
            <a:r>
              <a:rPr lang="en-US" sz="2400" dirty="0" err="1" smtClean="0"/>
              <a:t>br</a:t>
            </a:r>
            <a:r>
              <a:rPr lang="en-US" sz="2400" dirty="0" smtClean="0"/>
              <a:t>/&gt;&lt;input </a:t>
            </a:r>
            <a:r>
              <a:rPr lang="en-US" sz="2400" dirty="0"/>
              <a:t>type=”checkbox” name=”symptoms” value=”lightheadedness” /&gt; Light-headedness&lt;</a:t>
            </a:r>
            <a:r>
              <a:rPr lang="en-US" sz="2400" dirty="0" err="1"/>
              <a:t>br</a:t>
            </a:r>
            <a:r>
              <a:rPr lang="en-US" sz="2400" dirty="0"/>
              <a:t> </a:t>
            </a:r>
            <a:r>
              <a:rPr lang="en-US" sz="2400" dirty="0" smtClean="0"/>
              <a:t>/&gt;</a:t>
            </a:r>
          </a:p>
          <a:p>
            <a:pPr algn="just">
              <a:buNone/>
            </a:pPr>
            <a:r>
              <a:rPr lang="en-US" sz="2400" dirty="0" smtClean="0"/>
              <a:t>     </a:t>
            </a:r>
            <a:r>
              <a:rPr lang="en-US" sz="2400" dirty="0"/>
              <a:t>&lt;input type=”checkbox” name=”symptoms” value=”fever” /&gt; Fever&lt;</a:t>
            </a:r>
            <a:r>
              <a:rPr lang="en-US" sz="2400" dirty="0" err="1"/>
              <a:t>br</a:t>
            </a:r>
            <a:r>
              <a:rPr lang="en-US" sz="2400" dirty="0"/>
              <a:t> /&gt; &lt;input type=”checkbox” name=”symptoms” value=”headache” /&gt; Headache &lt;/p</a:t>
            </a:r>
            <a:r>
              <a:rPr lang="en-US" sz="2400" dirty="0" smtClean="0"/>
              <a:t>&gt;</a:t>
            </a:r>
            <a:r>
              <a:rPr lang="en-US" sz="2400" dirty="0"/>
              <a:t> </a:t>
            </a:r>
          </a:p>
          <a:p>
            <a:pPr>
              <a:buNone/>
            </a:pPr>
            <a:endParaRPr lang="en-US" sz="2000" dirty="0"/>
          </a:p>
          <a:p>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effectLst>
                  <a:outerShdw blurRad="38100" dist="38100" dir="2700000" algn="tl">
                    <a:srgbClr val="000000">
                      <a:alpha val="43137"/>
                    </a:srgbClr>
                  </a:outerShdw>
                </a:effectLst>
              </a:rPr>
              <a:t>Creating Radio Buttons</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2000"/>
            <a:ext cx="8382000" cy="5364163"/>
          </a:xfrm>
        </p:spPr>
        <p:txBody>
          <a:bodyPr>
            <a:normAutofit fontScale="85000" lnSpcReduction="20000"/>
          </a:bodyPr>
          <a:lstStyle/>
          <a:p>
            <a:pPr algn="just"/>
            <a:r>
              <a:rPr lang="en-US" dirty="0" smtClean="0"/>
              <a:t>Radio buttons, which generally appear in groups, are designed so that when one button in the group is selected, the other buttons in the group are automatically unselected. They enable you to provide users with a list of options from which only one option can be selected</a:t>
            </a:r>
          </a:p>
          <a:p>
            <a:pPr algn="just"/>
            <a:r>
              <a:rPr lang="en-US" b="1" dirty="0" smtClean="0"/>
              <a:t>Practical work</a:t>
            </a:r>
          </a:p>
          <a:p>
            <a:pPr algn="just"/>
            <a:r>
              <a:rPr lang="en-US" dirty="0" smtClean="0"/>
              <a:t> &lt;p&gt;Select a color:&lt;</a:t>
            </a:r>
            <a:r>
              <a:rPr lang="en-US" dirty="0" err="1" smtClean="0"/>
              <a:t>br</a:t>
            </a:r>
            <a:r>
              <a:rPr lang="en-US" dirty="0" smtClean="0"/>
              <a:t> /&gt; </a:t>
            </a:r>
          </a:p>
          <a:p>
            <a:pPr algn="just"/>
            <a:r>
              <a:rPr lang="en-US" dirty="0" smtClean="0"/>
              <a:t>&lt;input type=”radio” name=”color” value=”red” /&gt; Red&lt;</a:t>
            </a:r>
            <a:r>
              <a:rPr lang="en-US" dirty="0" err="1" smtClean="0"/>
              <a:t>br</a:t>
            </a:r>
            <a:r>
              <a:rPr lang="en-US" dirty="0" smtClean="0"/>
              <a:t> /&gt; </a:t>
            </a:r>
          </a:p>
          <a:p>
            <a:pPr algn="just"/>
            <a:r>
              <a:rPr lang="en-US" dirty="0" smtClean="0"/>
              <a:t>&lt;input type=”radio” name=”color” value=”blue” /&gt; Blue&lt;</a:t>
            </a:r>
            <a:r>
              <a:rPr lang="en-US" dirty="0" err="1" smtClean="0"/>
              <a:t>br</a:t>
            </a:r>
            <a:r>
              <a:rPr lang="en-US" dirty="0" smtClean="0"/>
              <a:t> /&gt;</a:t>
            </a:r>
          </a:p>
          <a:p>
            <a:pPr algn="just"/>
            <a:r>
              <a:rPr lang="en-US" dirty="0" smtClean="0"/>
              <a:t> &lt;input type=”radio” name=”color” value=”green” /&gt; Green&lt;</a:t>
            </a:r>
            <a:r>
              <a:rPr lang="en-US" dirty="0" err="1" smtClean="0"/>
              <a:t>br</a:t>
            </a:r>
            <a:r>
              <a:rPr lang="en-US" dirty="0" smtClean="0"/>
              <a:t> /&gt; &lt;/p&gt;</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26163"/>
          </a:xfrm>
        </p:spPr>
        <p:txBody>
          <a:bodyPr>
            <a:normAutofit fontScale="25000" lnSpcReduction="20000"/>
          </a:bodyPr>
          <a:lstStyle/>
          <a:p>
            <a:pPr algn="just">
              <a:buNone/>
            </a:pPr>
            <a:r>
              <a:rPr lang="en-US" sz="11200" b="1" dirty="0" smtClean="0">
                <a:effectLst>
                  <a:outerShdw blurRad="38100" dist="38100" dir="2700000" algn="tl">
                    <a:srgbClr val="000000">
                      <a:alpha val="43137"/>
                    </a:srgbClr>
                  </a:outerShdw>
                </a:effectLst>
              </a:rPr>
              <a:t>Hidden </a:t>
            </a:r>
            <a:r>
              <a:rPr lang="en-US" sz="11200" b="1" dirty="0">
                <a:effectLst>
                  <a:outerShdw blurRad="38100" dist="38100" dir="2700000" algn="tl">
                    <a:srgbClr val="000000">
                      <a:alpha val="43137"/>
                    </a:srgbClr>
                  </a:outerShdw>
                </a:effectLst>
              </a:rPr>
              <a:t>Form Fields</a:t>
            </a:r>
          </a:p>
          <a:p>
            <a:pPr algn="just"/>
            <a:r>
              <a:rPr lang="en-US" sz="11200" dirty="0"/>
              <a:t> Hidden form fields are used when you want to embed data in a page that shouldn’t be seen or modified by the user. </a:t>
            </a:r>
            <a:endParaRPr lang="en-US" sz="11200" dirty="0" smtClean="0"/>
          </a:p>
          <a:p>
            <a:pPr algn="just"/>
            <a:r>
              <a:rPr lang="en-US" sz="11200" dirty="0" smtClean="0"/>
              <a:t>&lt;</a:t>
            </a:r>
            <a:r>
              <a:rPr lang="en-US" sz="11200" dirty="0"/>
              <a:t>input type=”hidden” name=”id” value=”1402” /&gt;</a:t>
            </a:r>
          </a:p>
          <a:p>
            <a:pPr algn="just"/>
            <a:r>
              <a:rPr lang="en-US" sz="11200" dirty="0"/>
              <a:t> </a:t>
            </a:r>
          </a:p>
          <a:p>
            <a:pPr algn="just"/>
            <a:r>
              <a:rPr lang="en-US" sz="11200" dirty="0"/>
              <a:t>Hidden form fields are generally used when data identifying the user needs to be included in a form. For example, let’s say you’ve created a form that allows a user to edit the name and address associated with her bank account. Because the user can change her name and address, the data she submits can’t be used to look up their account after she submits the </a:t>
            </a:r>
            <a:r>
              <a:rPr lang="en-US" sz="11200" dirty="0" smtClean="0"/>
              <a:t>form.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effectLst>
                  <a:outerShdw blurRad="38100" dist="38100" dir="2700000" algn="tl">
                    <a:srgbClr val="000000">
                      <a:alpha val="43137"/>
                    </a:srgbClr>
                  </a:outerShdw>
                </a:effectLst>
              </a:rPr>
              <a:t>The File Upload Control </a:t>
            </a:r>
            <a:br>
              <a:rPr lang="en-US" b="1" dirty="0" smtClean="0">
                <a:effectLst>
                  <a:outerShdw blurRad="38100" dist="38100" dir="2700000" algn="tl">
                    <a:srgbClr val="000000">
                      <a:alpha val="43137"/>
                    </a:srgbClr>
                  </a:outerShdw>
                </a:effectLst>
              </a:rPr>
            </a:br>
            <a:endParaRPr lang="en-US" b="1" dirty="0"/>
          </a:p>
        </p:txBody>
      </p:sp>
      <p:sp>
        <p:nvSpPr>
          <p:cNvPr id="3" name="Content Placeholder 2"/>
          <p:cNvSpPr>
            <a:spLocks noGrp="1"/>
          </p:cNvSpPr>
          <p:nvPr>
            <p:ph idx="1"/>
          </p:nvPr>
        </p:nvSpPr>
        <p:spPr>
          <a:xfrm>
            <a:off x="0" y="457200"/>
            <a:ext cx="9144000" cy="6172200"/>
          </a:xfrm>
        </p:spPr>
        <p:txBody>
          <a:bodyPr>
            <a:noAutofit/>
          </a:bodyPr>
          <a:lstStyle/>
          <a:p>
            <a:pPr algn="just"/>
            <a:r>
              <a:rPr lang="en-US" sz="2500" dirty="0" smtClean="0"/>
              <a:t>The file control enables a user to upload a file when he submits the form. As you can see in the following code, the type for the input element is set to file:</a:t>
            </a:r>
          </a:p>
          <a:p>
            <a:pPr algn="just"/>
            <a:r>
              <a:rPr lang="en-US" sz="2500" dirty="0" smtClean="0"/>
              <a:t>&lt;p&gt;Please select a file for upload: &lt;input type=”file” name=”</a:t>
            </a:r>
            <a:r>
              <a:rPr lang="en-US" sz="2500" dirty="0" err="1" smtClean="0"/>
              <a:t>fileupload</a:t>
            </a:r>
            <a:r>
              <a:rPr lang="en-US" sz="2500" dirty="0" smtClean="0"/>
              <a:t>” /&gt;&lt;/p&gt;</a:t>
            </a:r>
          </a:p>
          <a:p>
            <a:pPr algn="just"/>
            <a:r>
              <a:rPr lang="en-US" sz="2500" dirty="0" smtClean="0"/>
              <a:t>If you want to use a file upload field on your form, you have to do a lot of behind-the- scenes work to get everything working. For one thing, the program specified in the action attribute of your form must be able to accept the file being uploaded. Second, you have to use the post method for the form. Third, you must set the </a:t>
            </a:r>
            <a:r>
              <a:rPr lang="en-US" sz="2500" dirty="0" err="1" smtClean="0"/>
              <a:t>enctype</a:t>
            </a:r>
            <a:r>
              <a:rPr lang="en-US" sz="2500" dirty="0" smtClean="0"/>
              <a:t> attribute of the &lt;form&gt; tag to multipart/form-data.</a:t>
            </a:r>
          </a:p>
          <a:p>
            <a:pPr>
              <a:buNone/>
            </a:pPr>
            <a:r>
              <a:rPr lang="en-US" sz="2500" dirty="0" smtClean="0"/>
              <a:t> &lt;form action=”/</a:t>
            </a:r>
            <a:r>
              <a:rPr lang="en-US" sz="2500" dirty="0" err="1" smtClean="0"/>
              <a:t>cgi</a:t>
            </a:r>
            <a:r>
              <a:rPr lang="en-US" sz="2500" dirty="0" smtClean="0"/>
              <a:t>-bin/upload.cgi” </a:t>
            </a:r>
            <a:r>
              <a:rPr lang="en-US" sz="2500" dirty="0" err="1" smtClean="0"/>
              <a:t>enctype</a:t>
            </a:r>
            <a:r>
              <a:rPr lang="en-US" sz="2500" dirty="0" smtClean="0"/>
              <a:t>=”multipart/form-data” method=”post”&gt; &lt;input type=”file” name=”</a:t>
            </a:r>
            <a:r>
              <a:rPr lang="en-US" sz="2500" dirty="0" err="1" smtClean="0"/>
              <a:t>new_file</a:t>
            </a:r>
            <a:r>
              <a:rPr lang="en-US" sz="2500" dirty="0" smtClean="0"/>
              <a:t>” /&gt; &lt;input type=”submit” /&gt; &lt;/form&gt;</a:t>
            </a:r>
          </a:p>
          <a:p>
            <a:pPr algn="just"/>
            <a:r>
              <a:rPr lang="en-US" sz="2500" dirty="0" smtClean="0"/>
              <a:t>After you’ve created a form for uploading a file, you need a program that can process the file submission.  </a:t>
            </a:r>
          </a:p>
          <a:p>
            <a:endParaRPr lang="en-US" sz="2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b="1" dirty="0" smtClean="0">
                <a:effectLst>
                  <a:outerShdw blurRad="38100" dist="38100" dir="2700000" algn="tl">
                    <a:srgbClr val="000000">
                      <a:alpha val="43137"/>
                    </a:srgbClr>
                  </a:outerShdw>
                </a:effectLst>
              </a:rPr>
              <a:t>Create Large Text-Entry Fields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with </a:t>
            </a:r>
            <a:r>
              <a:rPr lang="en-US" b="1" dirty="0" err="1" smtClean="0">
                <a:effectLst>
                  <a:outerShdw blurRad="38100" dist="38100" dir="2700000" algn="tl">
                    <a:srgbClr val="000000">
                      <a:alpha val="43137"/>
                    </a:srgbClr>
                  </a:outerShdw>
                </a:effectLst>
              </a:rPr>
              <a:t>textarea</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534400" cy="4983163"/>
          </a:xfrm>
        </p:spPr>
        <p:txBody>
          <a:bodyPr>
            <a:normAutofit fontScale="92500" lnSpcReduction="20000"/>
          </a:bodyPr>
          <a:lstStyle/>
          <a:p>
            <a:pPr algn="just"/>
            <a:r>
              <a:rPr lang="en-US" dirty="0" smtClean="0"/>
              <a:t>The </a:t>
            </a:r>
            <a:r>
              <a:rPr lang="en-US" dirty="0" err="1"/>
              <a:t>textarea</a:t>
            </a:r>
            <a:r>
              <a:rPr lang="en-US" dirty="0"/>
              <a:t> element creates a large text entry field where people can enter as much information as they like. To create a </a:t>
            </a:r>
            <a:r>
              <a:rPr lang="en-US" dirty="0" err="1"/>
              <a:t>textarea</a:t>
            </a:r>
            <a:r>
              <a:rPr lang="en-US" dirty="0"/>
              <a:t>, use the &lt;</a:t>
            </a:r>
            <a:r>
              <a:rPr lang="en-US" dirty="0" err="1"/>
              <a:t>textarea</a:t>
            </a:r>
            <a:r>
              <a:rPr lang="en-US" dirty="0"/>
              <a:t>&gt; tag. To set the size of the field, use the rows and cols attributes. These attributes specify the height and width of the text area in characters. A text area with cols set to 5 and rows set to 40 creates a field that’s 5 lines of text high and 40 characters wide. </a:t>
            </a:r>
          </a:p>
          <a:p>
            <a:r>
              <a:rPr lang="en-US" dirty="0"/>
              <a:t> </a:t>
            </a:r>
          </a:p>
          <a:p>
            <a:r>
              <a:rPr lang="en-US" dirty="0"/>
              <a:t>&lt;p&gt;Please comment on our customer service.&lt;</a:t>
            </a:r>
            <a:r>
              <a:rPr lang="en-US" dirty="0" err="1"/>
              <a:t>br</a:t>
            </a:r>
            <a:r>
              <a:rPr lang="en-US" dirty="0"/>
              <a:t> /&gt; &lt;</a:t>
            </a:r>
            <a:r>
              <a:rPr lang="en-US" dirty="0" err="1"/>
              <a:t>textarea</a:t>
            </a:r>
            <a:r>
              <a:rPr lang="en-US" dirty="0"/>
              <a:t> name=”question4” rows=”10” cols=”60”&gt; Enter your answer here &lt;/</a:t>
            </a:r>
            <a:r>
              <a:rPr lang="en-US" dirty="0" err="1"/>
              <a:t>textarea</a:t>
            </a:r>
            <a:r>
              <a:rPr lang="en-US" dirty="0"/>
              <a:t>&gt; &lt;/p&gt;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effectLst>
                  <a:outerShdw blurRad="38100" dist="38100" dir="2700000" algn="tl">
                    <a:srgbClr val="000000">
                      <a:alpha val="43137"/>
                    </a:srgbClr>
                  </a:outerShdw>
                </a:effectLst>
              </a:rPr>
              <a:t>Creating disabled and</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read only Controls</a:t>
            </a:r>
            <a:r>
              <a:rPr lang="en-US" dirty="0" smtClean="0"/>
              <a:t/>
            </a:r>
            <a:br>
              <a:rPr lang="en-US" dirty="0" smtClean="0"/>
            </a:br>
            <a:endParaRPr lang="en-US" dirty="0"/>
          </a:p>
        </p:txBody>
      </p:sp>
      <p:sp>
        <p:nvSpPr>
          <p:cNvPr id="3" name="Content Placeholder 2"/>
          <p:cNvSpPr>
            <a:spLocks noGrp="1"/>
          </p:cNvSpPr>
          <p:nvPr>
            <p:ph idx="1"/>
          </p:nvPr>
        </p:nvSpPr>
        <p:spPr>
          <a:xfrm>
            <a:off x="304800" y="1189037"/>
            <a:ext cx="8610600" cy="5287963"/>
          </a:xfrm>
        </p:spPr>
        <p:txBody>
          <a:bodyPr>
            <a:normAutofit fontScale="85000" lnSpcReduction="20000"/>
          </a:bodyPr>
          <a:lstStyle/>
          <a:p>
            <a:pPr algn="just"/>
            <a:r>
              <a:rPr lang="en-US" dirty="0" smtClean="0"/>
              <a:t>Sometimes </a:t>
            </a:r>
            <a:r>
              <a:rPr lang="en-US" dirty="0"/>
              <a:t>you might want to display a form control without enabling your visitors to use the control or enter new information. To disable a control, add the disabled attribute to the form control: </a:t>
            </a:r>
          </a:p>
          <a:p>
            <a:pPr algn="just"/>
            <a:r>
              <a:rPr lang="en-US" dirty="0"/>
              <a:t>&lt;p&gt;What is the meaning of life?</a:t>
            </a:r>
          </a:p>
          <a:p>
            <a:pPr algn="just"/>
            <a:r>
              <a:rPr lang="en-US" dirty="0"/>
              <a:t>&lt;</a:t>
            </a:r>
            <a:r>
              <a:rPr lang="en-US" dirty="0" err="1"/>
              <a:t>textarea</a:t>
            </a:r>
            <a:r>
              <a:rPr lang="en-US" dirty="0"/>
              <a:t> name=”question42” disabled=”disabled”&gt; Enter your answer here. &lt;/</a:t>
            </a:r>
            <a:r>
              <a:rPr lang="en-US" dirty="0" err="1"/>
              <a:t>textarea</a:t>
            </a:r>
            <a:r>
              <a:rPr lang="en-US" dirty="0"/>
              <a:t>&gt; &lt;/p&gt;</a:t>
            </a:r>
          </a:p>
          <a:p>
            <a:pPr algn="just"/>
            <a:r>
              <a:rPr lang="en-US" dirty="0" smtClean="0"/>
              <a:t>When </a:t>
            </a:r>
            <a:r>
              <a:rPr lang="en-US" dirty="0"/>
              <a:t>displayed in a Web browser, the control will be dimmed (a light shade of gray) to indicate that it’s unavailable.</a:t>
            </a:r>
          </a:p>
          <a:p>
            <a:pPr algn="just"/>
            <a:r>
              <a:rPr lang="en-US" dirty="0"/>
              <a:t>To create a read-only control, use the </a:t>
            </a:r>
            <a:r>
              <a:rPr lang="en-US" dirty="0" err="1"/>
              <a:t>readonly</a:t>
            </a:r>
            <a:r>
              <a:rPr lang="en-US" dirty="0"/>
              <a:t> attribute:</a:t>
            </a:r>
          </a:p>
          <a:p>
            <a:pPr algn="just"/>
            <a:r>
              <a:rPr lang="en-US" dirty="0" smtClean="0"/>
              <a:t> </a:t>
            </a:r>
            <a:r>
              <a:rPr lang="en-US" dirty="0"/>
              <a:t>&lt;p&gt;This month: &lt;input type=”text” name=”month” value=”September” </a:t>
            </a:r>
            <a:r>
              <a:rPr lang="en-US" dirty="0" err="1"/>
              <a:t>readonly</a:t>
            </a:r>
            <a:r>
              <a:rPr lang="en-US" dirty="0"/>
              <a:t>=”</a:t>
            </a:r>
            <a:r>
              <a:rPr lang="en-US" dirty="0" err="1"/>
              <a:t>readonly</a:t>
            </a:r>
            <a:r>
              <a:rPr lang="en-US" dirty="0"/>
              <a:t>” /&gt;&lt;/p&gt;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Quiz</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smtClean="0"/>
              <a:t> Develop a static personal webpage  that contains </a:t>
            </a:r>
            <a:r>
              <a:rPr lang="en-US" dirty="0" smtClean="0"/>
              <a:t>bio-data</a:t>
            </a:r>
            <a:r>
              <a:rPr lang="en-US" dirty="0" smtClean="0"/>
              <a:t>, Course of study and courses. Include your likes</a:t>
            </a:r>
            <a:r>
              <a:rPr lang="en-US" dirty="0" smtClean="0"/>
              <a:t>, dislikes, hubbies, places visited/dream to visit, dream about life, best music, movies, best dishes, best novels, role model, mentors among others. Use the necessary tags taught under form as much as possible.</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Introduction</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5211763"/>
          </a:xfrm>
        </p:spPr>
        <p:txBody>
          <a:bodyPr>
            <a:normAutofit/>
          </a:bodyPr>
          <a:lstStyle/>
          <a:p>
            <a:pPr algn="just"/>
            <a:r>
              <a:rPr lang="en-US" sz="4000" dirty="0" smtClean="0"/>
              <a:t>Today’s </a:t>
            </a:r>
            <a:r>
              <a:rPr lang="en-US" sz="4000" dirty="0"/>
              <a:t>lesson is about creating HTML forms to collect information from </a:t>
            </a:r>
            <a:r>
              <a:rPr lang="en-US" sz="4000" dirty="0" smtClean="0"/>
              <a:t>people </a:t>
            </a:r>
            <a:r>
              <a:rPr lang="en-US" sz="4000" dirty="0"/>
              <a:t>visiting your Web site. Forms enable you to gather just about any kind of information for immediate processing by a server-side script or for later </a:t>
            </a:r>
            <a:r>
              <a:rPr lang="en-US" sz="4000" dirty="0" smtClean="0"/>
              <a:t>analysis </a:t>
            </a:r>
            <a:r>
              <a:rPr lang="en-US" sz="4000" dirty="0"/>
              <a:t>using other applications.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Objectives</a:t>
            </a:r>
            <a:endParaRPr lang="en-US" dirty="0"/>
          </a:p>
        </p:txBody>
      </p:sp>
      <p:sp>
        <p:nvSpPr>
          <p:cNvPr id="3" name="Content Placeholder 2"/>
          <p:cNvSpPr>
            <a:spLocks noGrp="1"/>
          </p:cNvSpPr>
          <p:nvPr>
            <p:ph idx="1"/>
          </p:nvPr>
        </p:nvSpPr>
        <p:spPr>
          <a:xfrm>
            <a:off x="0" y="762000"/>
            <a:ext cx="8915400" cy="5943600"/>
          </a:xfrm>
        </p:spPr>
        <p:txBody>
          <a:bodyPr>
            <a:noAutofit/>
          </a:bodyPr>
          <a:lstStyle/>
          <a:p>
            <a:pPr>
              <a:buNone/>
            </a:pPr>
            <a:r>
              <a:rPr lang="en-US" dirty="0" smtClean="0"/>
              <a:t>At the end of this lesson, you should be able to </a:t>
            </a:r>
          </a:p>
          <a:p>
            <a:pPr>
              <a:buNone/>
            </a:pPr>
            <a:r>
              <a:rPr lang="en-US" dirty="0" smtClean="0"/>
              <a:t>carry out the followings:</a:t>
            </a:r>
            <a:r>
              <a:rPr lang="en-US" dirty="0"/>
              <a:t> </a:t>
            </a:r>
          </a:p>
          <a:p>
            <a:pPr algn="just">
              <a:buNone/>
            </a:pPr>
            <a:r>
              <a:rPr lang="en-US" dirty="0"/>
              <a:t>• </a:t>
            </a:r>
            <a:r>
              <a:rPr lang="en-US" dirty="0" smtClean="0"/>
              <a:t>	Discovering </a:t>
            </a:r>
            <a:r>
              <a:rPr lang="en-US" dirty="0"/>
              <a:t>how HTML forms interact with server-side scripts to provide interactivity </a:t>
            </a:r>
          </a:p>
          <a:p>
            <a:pPr algn="just">
              <a:buNone/>
            </a:pPr>
            <a:r>
              <a:rPr lang="en-US" dirty="0"/>
              <a:t>• Creating simple forms </a:t>
            </a:r>
            <a:endParaRPr lang="en-US" dirty="0" smtClean="0"/>
          </a:p>
          <a:p>
            <a:pPr algn="just">
              <a:buNone/>
            </a:pPr>
            <a:r>
              <a:rPr lang="en-US" dirty="0" smtClean="0"/>
              <a:t>• </a:t>
            </a:r>
            <a:r>
              <a:rPr lang="en-US" dirty="0"/>
              <a:t>Learning all the types of form controls you can use to create radio buttons, check boxes, and more </a:t>
            </a:r>
          </a:p>
          <a:p>
            <a:pPr algn="just">
              <a:buNone/>
            </a:pPr>
            <a:r>
              <a:rPr lang="en-US" dirty="0"/>
              <a:t>• Using more advanced form controls to </a:t>
            </a:r>
            <a:r>
              <a:rPr lang="en-US" dirty="0" smtClean="0"/>
              <a:t>enhance your designs </a:t>
            </a:r>
          </a:p>
          <a:p>
            <a:pPr algn="just">
              <a:buNone/>
            </a:pPr>
            <a:r>
              <a:rPr lang="en-US" dirty="0" smtClean="0"/>
              <a:t>• </a:t>
            </a:r>
            <a:r>
              <a:rPr lang="en-US" dirty="0"/>
              <a:t>Planning forms so that your data matches any server-side scripts you use</a:t>
            </a:r>
          </a:p>
          <a:p>
            <a:pPr>
              <a:buNone/>
            </a:pPr>
            <a:r>
              <a:rPr lang="en-US" dirty="0"/>
              <a:t>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Creating a simple form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85800"/>
            <a:ext cx="8915400" cy="6172200"/>
          </a:xfrm>
        </p:spPr>
        <p:txBody>
          <a:bodyPr>
            <a:normAutofit fontScale="70000" lnSpcReduction="20000"/>
          </a:bodyPr>
          <a:lstStyle/>
          <a:p>
            <a:pPr>
              <a:buNone/>
            </a:pPr>
            <a:r>
              <a:rPr lang="en-US" dirty="0" smtClean="0"/>
              <a:t>The following tag is a form created to accept names and password:</a:t>
            </a:r>
          </a:p>
          <a:p>
            <a:r>
              <a:rPr lang="en-US" sz="3400" dirty="0"/>
              <a:t>&lt;!DOCTYPE html PUBLIC “-//W3C//DTD XHTML 1.0 Transitional//EN” “http://www.w3.org/TR/xhtml1/DTD/transitional.dtd”&gt;</a:t>
            </a:r>
          </a:p>
          <a:p>
            <a:r>
              <a:rPr lang="en-US" sz="3400" dirty="0"/>
              <a:t> &lt;html&gt; </a:t>
            </a:r>
          </a:p>
          <a:p>
            <a:r>
              <a:rPr lang="en-US" sz="3400" dirty="0"/>
              <a:t>&lt;head&gt; </a:t>
            </a:r>
          </a:p>
          <a:p>
            <a:r>
              <a:rPr lang="en-US" sz="3400" dirty="0"/>
              <a:t>&lt;title&gt;Page Title&lt;/title&gt;</a:t>
            </a:r>
          </a:p>
          <a:p>
            <a:r>
              <a:rPr lang="en-US" sz="3400" dirty="0"/>
              <a:t> &lt;/head&gt; </a:t>
            </a:r>
          </a:p>
          <a:p>
            <a:r>
              <a:rPr lang="en-US" sz="3400" dirty="0"/>
              <a:t>&lt;body&gt;</a:t>
            </a:r>
          </a:p>
          <a:p>
            <a:r>
              <a:rPr lang="en-US" sz="3400" dirty="0"/>
              <a:t>&lt;/body&gt; </a:t>
            </a:r>
          </a:p>
          <a:p>
            <a:r>
              <a:rPr lang="en-US" sz="3400" dirty="0"/>
              <a:t>&lt;/html</a:t>
            </a:r>
            <a:r>
              <a:rPr lang="en-US" sz="3400" dirty="0" smtClean="0"/>
              <a:t>&gt;</a:t>
            </a:r>
          </a:p>
          <a:p>
            <a:r>
              <a:rPr lang="en-US" sz="3400" dirty="0"/>
              <a:t>&lt;form action</a:t>
            </a:r>
            <a:r>
              <a:rPr lang="en-US" sz="3400" dirty="0" smtClean="0"/>
              <a:t>=“http</a:t>
            </a:r>
            <a:r>
              <a:rPr lang="en-US" sz="3400" dirty="0"/>
              <a:t>://</a:t>
            </a:r>
            <a:r>
              <a:rPr lang="en-US" sz="3400" dirty="0" smtClean="0"/>
              <a:t>www.example.com/cgi-bin/entrance.cgi” </a:t>
            </a:r>
            <a:r>
              <a:rPr lang="en-US" sz="3400" dirty="0"/>
              <a:t>method</a:t>
            </a:r>
            <a:r>
              <a:rPr lang="en-US" sz="3400" dirty="0" smtClean="0"/>
              <a:t>=“post”&gt;</a:t>
            </a:r>
          </a:p>
          <a:p>
            <a:r>
              <a:rPr lang="en-US" sz="3400" dirty="0" smtClean="0"/>
              <a:t> </a:t>
            </a:r>
            <a:r>
              <a:rPr lang="en-US" sz="3400" dirty="0"/>
              <a:t>Username: &lt;input type</a:t>
            </a:r>
            <a:r>
              <a:rPr lang="en-US" sz="3400" dirty="0" smtClean="0"/>
              <a:t>=“text” </a:t>
            </a:r>
            <a:r>
              <a:rPr lang="en-US" sz="3400" dirty="0"/>
              <a:t>name</a:t>
            </a:r>
            <a:r>
              <a:rPr lang="en-US" sz="3400" dirty="0" smtClean="0"/>
              <a:t>=”Username” /&gt; &lt;</a:t>
            </a:r>
            <a:r>
              <a:rPr lang="en-US" sz="3400" dirty="0" err="1" smtClean="0"/>
              <a:t>br</a:t>
            </a:r>
            <a:r>
              <a:rPr lang="en-US" sz="3400" dirty="0" smtClean="0"/>
              <a:t>&gt;</a:t>
            </a:r>
          </a:p>
          <a:p>
            <a:r>
              <a:rPr lang="en-US" sz="3400" dirty="0"/>
              <a:t> Password: &lt;input type</a:t>
            </a:r>
            <a:r>
              <a:rPr lang="en-US" sz="3400" dirty="0" smtClean="0"/>
              <a:t>=“password” </a:t>
            </a:r>
            <a:r>
              <a:rPr lang="en-US" sz="3400" dirty="0"/>
              <a:t>name</a:t>
            </a:r>
            <a:r>
              <a:rPr lang="en-US" sz="3400" dirty="0" smtClean="0"/>
              <a:t>=“password” /&gt;</a:t>
            </a:r>
          </a:p>
          <a:p>
            <a:r>
              <a:rPr lang="en-US" sz="3400" dirty="0"/>
              <a:t>&lt;input type=”submit” value=”Log In” /&gt;</a:t>
            </a:r>
          </a:p>
          <a:p>
            <a:r>
              <a:rPr lang="en-US" sz="3400" dirty="0"/>
              <a:t>&lt;/form&gt;</a:t>
            </a:r>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effectLst>
                  <a:outerShdw blurRad="38100" dist="38100" dir="2700000" algn="tl">
                    <a:srgbClr val="000000">
                      <a:alpha val="43137"/>
                    </a:srgbClr>
                  </a:outerShdw>
                </a:effectLst>
              </a:rPr>
              <a:t>Explanations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534400" cy="5943600"/>
          </a:xfrm>
        </p:spPr>
        <p:txBody>
          <a:bodyPr>
            <a:normAutofit/>
          </a:bodyPr>
          <a:lstStyle/>
          <a:p>
            <a:pPr algn="just"/>
            <a:r>
              <a:rPr lang="en-US" sz="3600" dirty="0"/>
              <a:t>The action attribute, which is required, specifies the URL to the server-side script (including the filename) that will process the form when it’s submitted. It’s very important that the script with the name you’ve entered is present on your Web server at the location the URL specifies. In this example, </a:t>
            </a:r>
            <a:r>
              <a:rPr lang="en-US" sz="3600" dirty="0" smtClean="0"/>
              <a:t>the </a:t>
            </a:r>
            <a:r>
              <a:rPr lang="en-US" sz="3600" dirty="0"/>
              <a:t>full URL for the </a:t>
            </a:r>
            <a:r>
              <a:rPr lang="en-US" sz="3600" dirty="0" smtClean="0"/>
              <a:t>script was used, </a:t>
            </a:r>
            <a:r>
              <a:rPr lang="en-US" sz="3600" dirty="0"/>
              <a:t>but you can just as easily use a relative URL if it makes more sense.</a:t>
            </a:r>
          </a:p>
          <a:p>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Explanations Cont’d</a:t>
            </a:r>
            <a:endParaRPr lang="en-US" b="1" dirty="0"/>
          </a:p>
        </p:txBody>
      </p:sp>
      <p:sp>
        <p:nvSpPr>
          <p:cNvPr id="3" name="Content Placeholder 2"/>
          <p:cNvSpPr>
            <a:spLocks noGrp="1"/>
          </p:cNvSpPr>
          <p:nvPr>
            <p:ph idx="1"/>
          </p:nvPr>
        </p:nvSpPr>
        <p:spPr>
          <a:xfrm>
            <a:off x="228600" y="762000"/>
            <a:ext cx="8458200" cy="5364163"/>
          </a:xfrm>
        </p:spPr>
        <p:txBody>
          <a:bodyPr>
            <a:normAutofit fontScale="92500" lnSpcReduction="10000"/>
          </a:bodyPr>
          <a:lstStyle/>
          <a:p>
            <a:pPr algn="just"/>
            <a:r>
              <a:rPr lang="en-US" dirty="0"/>
              <a:t>The two most commonly used attributes of the &lt;form&gt; tag are action and method. Both of these attributes are optional. The following example shows how the &lt;form&gt; tag is typically used: &lt;form action=”</a:t>
            </a:r>
            <a:r>
              <a:rPr lang="en-US" dirty="0" err="1"/>
              <a:t>someaction</a:t>
            </a:r>
            <a:r>
              <a:rPr lang="en-US" dirty="0"/>
              <a:t>” method=”get or post</a:t>
            </a:r>
            <a:r>
              <a:rPr lang="en-US" dirty="0" smtClean="0"/>
              <a:t>”&gt;, this two possible values: </a:t>
            </a:r>
            <a:r>
              <a:rPr lang="en-US" b="1" dirty="0"/>
              <a:t>post or </a:t>
            </a:r>
            <a:r>
              <a:rPr lang="en-US" b="1" dirty="0" smtClean="0"/>
              <a:t>get </a:t>
            </a:r>
            <a:r>
              <a:rPr lang="en-US" dirty="0" smtClean="0"/>
              <a:t>defines </a:t>
            </a:r>
            <a:r>
              <a:rPr lang="en-US" dirty="0"/>
              <a:t>how form data is submitted to your Web server. </a:t>
            </a:r>
          </a:p>
          <a:p>
            <a:pPr algn="just"/>
            <a:r>
              <a:rPr lang="en-US" b="1" dirty="0"/>
              <a:t>The post method</a:t>
            </a:r>
            <a:r>
              <a:rPr lang="en-US" dirty="0"/>
              <a:t> includes the form data in the body of the form and sends it to the Web server. </a:t>
            </a:r>
          </a:p>
          <a:p>
            <a:pPr algn="just"/>
            <a:r>
              <a:rPr lang="en-US" b="1" dirty="0"/>
              <a:t>The get method</a:t>
            </a:r>
            <a:r>
              <a:rPr lang="en-US" dirty="0"/>
              <a:t> appends the data to the URL specified in the action attribute and most often is used in searches. </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143000"/>
          </a:xfrm>
        </p:spPr>
        <p:txBody>
          <a:bodyPr/>
          <a:lstStyle/>
          <a:p>
            <a:r>
              <a:rPr lang="en-US" b="1" dirty="0" smtClean="0">
                <a:effectLst>
                  <a:outerShdw blurRad="38100" dist="38100" dir="2700000" algn="tl">
                    <a:srgbClr val="000000">
                      <a:alpha val="43137"/>
                    </a:srgbClr>
                  </a:outerShdw>
                </a:effectLst>
              </a:rPr>
              <a:t>Explanations Cont’d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458200" cy="5638800"/>
          </a:xfrm>
        </p:spPr>
        <p:txBody>
          <a:bodyPr>
            <a:normAutofit fontScale="92500" lnSpcReduction="20000"/>
          </a:bodyPr>
          <a:lstStyle/>
          <a:p>
            <a:pPr algn="just"/>
            <a:r>
              <a:rPr lang="en-US" dirty="0"/>
              <a:t>If you leave out the action attribute, the form is submitted to the current URL. In other words, if the form appears on the page http://www.example.com/form.html and you leave off the action attribute, the form will be submitted to that URL by default. </a:t>
            </a:r>
            <a:endParaRPr lang="en-US" dirty="0" smtClean="0"/>
          </a:p>
          <a:p>
            <a:pPr algn="just"/>
            <a:r>
              <a:rPr lang="en-US" dirty="0" smtClean="0"/>
              <a:t>Although </a:t>
            </a:r>
            <a:r>
              <a:rPr lang="en-US" dirty="0"/>
              <a:t>most forms send their data to scripts, you also can make the action link to another Web page or a mailto link. The latter is formed as follows:</a:t>
            </a:r>
          </a:p>
          <a:p>
            <a:r>
              <a:rPr lang="en-US" dirty="0"/>
              <a:t>&lt;form action=”mailto:somebody@isp.com” method=”post”&gt;</a:t>
            </a:r>
          </a:p>
          <a:p>
            <a:r>
              <a:rPr lang="en-US" dirty="0"/>
              <a:t>This attaches the form data set to an email, which then is sent to the email address listed in the action attribute.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Explanations Cont’d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685800"/>
            <a:ext cx="8229600" cy="5943600"/>
          </a:xfrm>
        </p:spPr>
        <p:txBody>
          <a:bodyPr>
            <a:normAutofit lnSpcReduction="10000"/>
          </a:bodyPr>
          <a:lstStyle/>
          <a:p>
            <a:pPr algn="just"/>
            <a:r>
              <a:rPr lang="en-US" dirty="0"/>
              <a:t>Notice that both </a:t>
            </a:r>
            <a:r>
              <a:rPr lang="en-US" dirty="0" smtClean="0"/>
              <a:t>form </a:t>
            </a:r>
            <a:r>
              <a:rPr lang="en-US" dirty="0"/>
              <a:t>controls are created using the input element. The type attribute defines which type of control will be created. In this case, you have a text control and a password control. Each type of control has a distinct appearance, accepts a different type of user input, and is suitable for different purposes. Each control is also assigned a name that distinguishes it and its data from the other form controls. Finally, </a:t>
            </a:r>
            <a:r>
              <a:rPr lang="en-US" dirty="0" smtClean="0"/>
              <a:t>a </a:t>
            </a:r>
            <a:r>
              <a:rPr lang="en-US" dirty="0"/>
              <a:t>submit button </a:t>
            </a:r>
            <a:r>
              <a:rPr lang="en-US" dirty="0" smtClean="0"/>
              <a:t>was added so </a:t>
            </a:r>
            <a:r>
              <a:rPr lang="en-US" dirty="0"/>
              <a:t>that the user can send the information she entered into the </a:t>
            </a:r>
            <a:r>
              <a:rPr lang="en-US" dirty="0" smtClean="0"/>
              <a:t>form to the database.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1143000"/>
          </a:xfrm>
        </p:spPr>
        <p:txBody>
          <a:bodyPr>
            <a:normAutofit fontScale="90000"/>
          </a:bodyPr>
          <a:lstStyle/>
          <a:p>
            <a:r>
              <a:rPr lang="en-US" b="1" dirty="0">
                <a:effectLst>
                  <a:outerShdw blurRad="38100" dist="38100" dir="2700000" algn="tl">
                    <a:srgbClr val="000000">
                      <a:alpha val="43137"/>
                    </a:srgbClr>
                  </a:outerShdw>
                </a:effectLst>
              </a:rPr>
              <a:t>Putting your form in a table format</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304800"/>
            <a:ext cx="9144000" cy="6248400"/>
          </a:xfrm>
        </p:spPr>
        <p:txBody>
          <a:bodyPr>
            <a:noAutofit/>
          </a:bodyPr>
          <a:lstStyle/>
          <a:p>
            <a:pPr>
              <a:buNone/>
            </a:pPr>
            <a:r>
              <a:rPr lang="en-US" sz="2100" dirty="0"/>
              <a:t>&lt;form action="http://www.example.com/cgi-bin/entrance.cgi" method="post</a:t>
            </a:r>
            <a:r>
              <a:rPr lang="en-US" sz="2100" dirty="0" smtClean="0"/>
              <a:t>"&gt;</a:t>
            </a:r>
          </a:p>
          <a:p>
            <a:pPr>
              <a:buNone/>
            </a:pPr>
            <a:r>
              <a:rPr lang="en-US" sz="2100" dirty="0" smtClean="0"/>
              <a:t> </a:t>
            </a:r>
            <a:r>
              <a:rPr lang="en-US" sz="2100" dirty="0"/>
              <a:t>&lt;table border="1"&gt; </a:t>
            </a:r>
          </a:p>
          <a:p>
            <a:pPr>
              <a:buNone/>
            </a:pPr>
            <a:r>
              <a:rPr lang="en-US" sz="2100" dirty="0"/>
              <a:t>&lt;</a:t>
            </a:r>
            <a:r>
              <a:rPr lang="en-US" sz="2100" dirty="0" err="1"/>
              <a:t>tr</a:t>
            </a:r>
            <a:r>
              <a:rPr lang="en-US" sz="2100" dirty="0"/>
              <a:t>&gt; </a:t>
            </a:r>
          </a:p>
          <a:p>
            <a:pPr>
              <a:buNone/>
            </a:pPr>
            <a:r>
              <a:rPr lang="en-US" sz="2100" dirty="0"/>
              <a:t>&lt;td align="right"&gt;Username:&lt;/td</a:t>
            </a:r>
            <a:r>
              <a:rPr lang="en-US" sz="2100" dirty="0" smtClean="0"/>
              <a:t>&gt; </a:t>
            </a:r>
          </a:p>
          <a:p>
            <a:pPr>
              <a:buNone/>
            </a:pPr>
            <a:r>
              <a:rPr lang="en-US" sz="2100" dirty="0" smtClean="0"/>
              <a:t> </a:t>
            </a:r>
            <a:r>
              <a:rPr lang="en-US" sz="2100" dirty="0"/>
              <a:t>&lt;td&gt;&lt;input type="text" name="username" /&gt;&lt;/td&gt; &lt;/</a:t>
            </a:r>
            <a:r>
              <a:rPr lang="en-US" sz="2100" dirty="0" err="1"/>
              <a:t>tr</a:t>
            </a:r>
            <a:r>
              <a:rPr lang="en-US" sz="2100" dirty="0"/>
              <a:t>&gt;</a:t>
            </a:r>
          </a:p>
          <a:p>
            <a:pPr>
              <a:buNone/>
            </a:pPr>
            <a:r>
              <a:rPr lang="en-US" sz="2100" dirty="0"/>
              <a:t>  &lt;</a:t>
            </a:r>
            <a:r>
              <a:rPr lang="en-US" sz="2100" dirty="0" err="1"/>
              <a:t>tr</a:t>
            </a:r>
            <a:r>
              <a:rPr lang="en-US" sz="2100" dirty="0"/>
              <a:t>&gt;</a:t>
            </a:r>
          </a:p>
          <a:p>
            <a:pPr>
              <a:buNone/>
            </a:pPr>
            <a:r>
              <a:rPr lang="en-US" sz="2100" dirty="0"/>
              <a:t> &lt;td align="right"&gt;Password:&lt;/td&gt; </a:t>
            </a:r>
          </a:p>
          <a:p>
            <a:pPr>
              <a:buNone/>
            </a:pPr>
            <a:r>
              <a:rPr lang="en-US" sz="2100" dirty="0"/>
              <a:t>&lt;td&gt;&lt;input type="password" name="password" /&gt;&lt;/td&gt;</a:t>
            </a:r>
          </a:p>
          <a:p>
            <a:pPr>
              <a:buNone/>
            </a:pPr>
            <a:r>
              <a:rPr lang="en-US" sz="2100" dirty="0"/>
              <a:t> &lt;/</a:t>
            </a:r>
            <a:r>
              <a:rPr lang="en-US" sz="2100" dirty="0" err="1"/>
              <a:t>tr</a:t>
            </a:r>
            <a:r>
              <a:rPr lang="en-US" sz="2100" dirty="0"/>
              <a:t>&gt;</a:t>
            </a:r>
          </a:p>
          <a:p>
            <a:pPr>
              <a:buNone/>
            </a:pPr>
            <a:r>
              <a:rPr lang="en-US" sz="2100" dirty="0"/>
              <a:t>&lt;</a:t>
            </a:r>
            <a:r>
              <a:rPr lang="en-US" sz="2100" dirty="0" err="1"/>
              <a:t>tr</a:t>
            </a:r>
            <a:r>
              <a:rPr lang="en-US" sz="2100" dirty="0"/>
              <a:t>&gt;</a:t>
            </a:r>
          </a:p>
          <a:p>
            <a:pPr>
              <a:buNone/>
            </a:pPr>
            <a:r>
              <a:rPr lang="en-US" sz="2100" dirty="0"/>
              <a:t> &lt;td align="center"&gt;</a:t>
            </a:r>
          </a:p>
          <a:p>
            <a:pPr>
              <a:buNone/>
            </a:pPr>
            <a:r>
              <a:rPr lang="en-US" sz="2100" dirty="0"/>
              <a:t> &lt;input type="submit" value="Log In" style="margin-top: </a:t>
            </a:r>
            <a:r>
              <a:rPr lang="en-US" sz="2100" dirty="0" smtClean="0"/>
              <a:t>20px”/&gt; </a:t>
            </a:r>
            <a:endParaRPr lang="en-US" sz="2100" dirty="0"/>
          </a:p>
          <a:p>
            <a:pPr>
              <a:buNone/>
            </a:pPr>
            <a:r>
              <a:rPr lang="en-US" sz="2100" dirty="0"/>
              <a:t>&lt;/td&gt;</a:t>
            </a:r>
          </a:p>
          <a:p>
            <a:pPr>
              <a:buNone/>
            </a:pPr>
            <a:r>
              <a:rPr lang="en-US" sz="2100" dirty="0"/>
              <a:t> &lt;td&gt;&lt;</a:t>
            </a:r>
            <a:r>
              <a:rPr lang="en-US" sz="2100" dirty="0" err="1"/>
              <a:t>br</a:t>
            </a:r>
            <a:r>
              <a:rPr lang="en-US" sz="2100" dirty="0"/>
              <a:t> /&gt;&lt;/td&gt;</a:t>
            </a:r>
          </a:p>
          <a:p>
            <a:pPr>
              <a:buNone/>
            </a:pPr>
            <a:r>
              <a:rPr lang="en-US" sz="2100" dirty="0"/>
              <a:t> &lt;/</a:t>
            </a:r>
            <a:r>
              <a:rPr lang="en-US" sz="2100" dirty="0" err="1"/>
              <a:t>tr</a:t>
            </a:r>
            <a:r>
              <a:rPr lang="en-US" sz="2100" dirty="0"/>
              <a:t>&gt;</a:t>
            </a:r>
          </a:p>
          <a:p>
            <a:pPr>
              <a:buNone/>
            </a:pPr>
            <a:r>
              <a:rPr lang="en-US" sz="2100" dirty="0"/>
              <a:t> &lt;/table&gt;</a:t>
            </a:r>
          </a:p>
          <a:p>
            <a:pPr>
              <a:buNone/>
            </a:pPr>
            <a:r>
              <a:rPr lang="en-US" sz="2100" dirty="0"/>
              <a:t> &lt;/form&gt;</a:t>
            </a:r>
          </a:p>
          <a:p>
            <a:pPr>
              <a:buNone/>
            </a:pPr>
            <a:r>
              <a:rPr lang="en-US" sz="2100" dirty="0"/>
              <a:t> </a:t>
            </a:r>
          </a:p>
          <a:p>
            <a:pPr>
              <a:buNone/>
            </a:pPr>
            <a:endParaRPr lang="en-US" sz="2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TotalTime>
  <Words>1630</Words>
  <Application>Microsoft Office PowerPoint</Application>
  <PresentationFormat>On-screen Show (4:3)</PresentationFormat>
  <Paragraphs>128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Lesson 8 Week 8</vt:lpstr>
      <vt:lpstr>Introduction </vt:lpstr>
      <vt:lpstr>Objectives</vt:lpstr>
      <vt:lpstr>Creating a simple form </vt:lpstr>
      <vt:lpstr>Explanations </vt:lpstr>
      <vt:lpstr>Explanations Cont’d</vt:lpstr>
      <vt:lpstr>Explanations Cont’d</vt:lpstr>
      <vt:lpstr>Explanations Cont’d</vt:lpstr>
      <vt:lpstr>Putting your form in a table format </vt:lpstr>
      <vt:lpstr>Creating Text Controls </vt:lpstr>
      <vt:lpstr>Maximum length of characters</vt:lpstr>
      <vt:lpstr>Creating Submit &amp; Reset Buttons</vt:lpstr>
      <vt:lpstr>Slide 13</vt:lpstr>
      <vt:lpstr>Creating Radio Buttons </vt:lpstr>
      <vt:lpstr>Slide 15</vt:lpstr>
      <vt:lpstr>The File Upload Control  </vt:lpstr>
      <vt:lpstr>Create Large Text-Entry Fields  with textarea </vt:lpstr>
      <vt:lpstr>Creating disabled and  read only Controls </vt:lpstr>
      <vt:lpstr>Quiz</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 Week 10</dc:title>
  <dc:creator>elearning2</dc:creator>
  <cp:lastModifiedBy>funky</cp:lastModifiedBy>
  <cp:revision>63</cp:revision>
  <dcterms:created xsi:type="dcterms:W3CDTF">2015-11-04T19:22:51Z</dcterms:created>
  <dcterms:modified xsi:type="dcterms:W3CDTF">2017-11-16T10:25:46Z</dcterms:modified>
</cp:coreProperties>
</file>